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79" r:id="rId6"/>
    <p:sldId id="294" r:id="rId7"/>
    <p:sldId id="258" r:id="rId8"/>
    <p:sldId id="345" r:id="rId9"/>
    <p:sldId id="262" r:id="rId10"/>
    <p:sldId id="346" r:id="rId11"/>
    <p:sldId id="347" r:id="rId12"/>
    <p:sldId id="348" r:id="rId13"/>
  </p:sldIdLst>
  <p:sldSz cx="12192000" cy="6858000"/>
  <p:notesSz cx="6889750" cy="9671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5DBEC6-1D5F-D642-4611-146CB43C2D4E}" v="64" dt="2024-06-11T12:10:40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is Rowland" userId="S::lois@ectopic.org.uk::b0ad455e-6a4a-4b1e-92ae-cb8126804f81" providerId="AD" clId="Web-{798695E9-B102-4318-98B1-267C27276323}"/>
    <pc:docChg chg="modSld">
      <pc:chgData name="Lois Rowland" userId="S::lois@ectopic.org.uk::b0ad455e-6a4a-4b1e-92ae-cb8126804f81" providerId="AD" clId="Web-{798695E9-B102-4318-98B1-267C27276323}" dt="2024-05-31T09:03:08.531" v="5" actId="1076"/>
      <pc:docMkLst>
        <pc:docMk/>
      </pc:docMkLst>
      <pc:sldChg chg="modSp">
        <pc:chgData name="Lois Rowland" userId="S::lois@ectopic.org.uk::b0ad455e-6a4a-4b1e-92ae-cb8126804f81" providerId="AD" clId="Web-{798695E9-B102-4318-98B1-267C27276323}" dt="2024-05-31T09:03:08.531" v="5" actId="1076"/>
        <pc:sldMkLst>
          <pc:docMk/>
          <pc:sldMk cId="735381449" sldId="257"/>
        </pc:sldMkLst>
        <pc:picChg chg="mod">
          <ac:chgData name="Lois Rowland" userId="S::lois@ectopic.org.uk::b0ad455e-6a4a-4b1e-92ae-cb8126804f81" providerId="AD" clId="Web-{798695E9-B102-4318-98B1-267C27276323}" dt="2024-05-31T09:03:08.531" v="5" actId="1076"/>
          <ac:picMkLst>
            <pc:docMk/>
            <pc:sldMk cId="735381449" sldId="257"/>
            <ac:picMk id="6" creationId="{00000000-0000-0000-0000-000000000000}"/>
          </ac:picMkLst>
        </pc:picChg>
      </pc:sldChg>
    </pc:docChg>
  </pc:docChgLst>
  <pc:docChgLst>
    <pc:chgData name="Munira Oza" userId="S::munira@ectopic.org.uk::61efb1cd-f858-4f0f-b22e-0b4c5a9d8ab1" providerId="AD" clId="Web-{035DBEC6-1D5F-D642-4611-146CB43C2D4E}"/>
    <pc:docChg chg="modSld">
      <pc:chgData name="Munira Oza" userId="S::munira@ectopic.org.uk::61efb1cd-f858-4f0f-b22e-0b4c5a9d8ab1" providerId="AD" clId="Web-{035DBEC6-1D5F-D642-4611-146CB43C2D4E}" dt="2024-06-11T12:10:40.774" v="66" actId="20577"/>
      <pc:docMkLst>
        <pc:docMk/>
      </pc:docMkLst>
      <pc:sldChg chg="modSp">
        <pc:chgData name="Munira Oza" userId="S::munira@ectopic.org.uk::61efb1cd-f858-4f0f-b22e-0b4c5a9d8ab1" providerId="AD" clId="Web-{035DBEC6-1D5F-D642-4611-146CB43C2D4E}" dt="2024-06-11T12:10:40.774" v="66" actId="20577"/>
        <pc:sldMkLst>
          <pc:docMk/>
          <pc:sldMk cId="894092268" sldId="335"/>
        </pc:sldMkLst>
        <pc:spChg chg="mod">
          <ac:chgData name="Munira Oza" userId="S::munira@ectopic.org.uk::61efb1cd-f858-4f0f-b22e-0b4c5a9d8ab1" providerId="AD" clId="Web-{035DBEC6-1D5F-D642-4611-146CB43C2D4E}" dt="2024-06-11T12:10:40.774" v="66" actId="20577"/>
          <ac:spMkLst>
            <pc:docMk/>
            <pc:sldMk cId="894092268" sldId="335"/>
            <ac:spMk id="6" creationId="{00000000-0000-0000-0000-000000000000}"/>
          </ac:spMkLst>
        </pc:spChg>
      </pc:sldChg>
      <pc:sldChg chg="modSp">
        <pc:chgData name="Munira Oza" userId="S::munira@ectopic.org.uk::61efb1cd-f858-4f0f-b22e-0b4c5a9d8ab1" providerId="AD" clId="Web-{035DBEC6-1D5F-D642-4611-146CB43C2D4E}" dt="2024-06-11T12:10:31.836" v="57" actId="20577"/>
        <pc:sldMkLst>
          <pc:docMk/>
          <pc:sldMk cId="3798106269" sldId="337"/>
        </pc:sldMkLst>
        <pc:spChg chg="mod">
          <ac:chgData name="Munira Oza" userId="S::munira@ectopic.org.uk::61efb1cd-f858-4f0f-b22e-0b4c5a9d8ab1" providerId="AD" clId="Web-{035DBEC6-1D5F-D642-4611-146CB43C2D4E}" dt="2024-06-11T12:10:31.836" v="57" actId="20577"/>
          <ac:spMkLst>
            <pc:docMk/>
            <pc:sldMk cId="3798106269" sldId="337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485232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B686D482-92C7-4F53-8E31-70D7F8D24AD8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7" y="9185820"/>
            <a:ext cx="2985558" cy="485231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BB4F2607-0051-45A6-843B-14A37009F3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769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6D83C-4A67-4A88-8CA2-2F068C61CA26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9675"/>
            <a:ext cx="5800725" cy="3263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54550"/>
            <a:ext cx="5511800" cy="3808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86863"/>
            <a:ext cx="2986088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186863"/>
            <a:ext cx="2986088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12963-66D5-4376-8095-2163B5738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28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Emotive topic. We do not know</a:t>
            </a:r>
            <a:r>
              <a:rPr lang="en-GB" baseline="0" dirty="0"/>
              <a:t> about everyone’s individual experiences. If need a moment away, that is of course fine. Take a </a:t>
            </a:r>
            <a:r>
              <a:rPr lang="en-GB" baseline="0" dirty="0" smtClean="0"/>
              <a:t>break </a:t>
            </a:r>
            <a:r>
              <a:rPr lang="en-GB" baseline="0" dirty="0"/>
              <a:t>and return when able.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2963-66D5-4376-8095-2163B5738EA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022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2963-66D5-4376-8095-2163B5738EA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7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“</a:t>
            </a:r>
            <a:r>
              <a:rPr lang="en-GB" dirty="0"/>
              <a:t>Ectopic</a:t>
            </a:r>
            <a:r>
              <a:rPr lang="en-GB" baseline="0" dirty="0"/>
              <a:t> pregnancy” remains </a:t>
            </a:r>
            <a:r>
              <a:rPr lang="en-GB" baseline="0" dirty="0" smtClean="0"/>
              <a:t>relatively unknown</a:t>
            </a:r>
            <a:r>
              <a:rPr lang="en-GB" baseline="0" dirty="0"/>
              <a:t>. </a:t>
            </a:r>
          </a:p>
          <a:p>
            <a:r>
              <a:rPr lang="en-GB" baseline="0" dirty="0"/>
              <a:t>Not hierarchy, all </a:t>
            </a:r>
            <a:r>
              <a:rPr lang="en-GB" baseline="0" dirty="0" smtClean="0"/>
              <a:t>types of pregnancy loss devastating </a:t>
            </a:r>
            <a:r>
              <a:rPr lang="en-GB" baseline="0" dirty="0"/>
              <a:t>in uniquely upsetting ways. Highlighting awareness needed and not be hidden type of pregnancy loss. </a:t>
            </a:r>
          </a:p>
          <a:p>
            <a:r>
              <a:rPr lang="en-GB" baseline="0" dirty="0"/>
              <a:t>Those of us who experience it to be seen and issues talked about. That is why </a:t>
            </a:r>
            <a:r>
              <a:rPr lang="en-GB" baseline="0" dirty="0" smtClean="0"/>
              <a:t>here </a:t>
            </a:r>
            <a:r>
              <a:rPr lang="en-GB" baseline="0" dirty="0"/>
              <a:t>today and thank you for </a:t>
            </a:r>
            <a:r>
              <a:rPr lang="en-GB" baseline="0" dirty="0" smtClean="0"/>
              <a:t>wanting to shine a </a:t>
            </a:r>
            <a:r>
              <a:rPr lang="en-GB" baseline="0" dirty="0"/>
              <a:t>light on this vital topic.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2963-66D5-4376-8095-2163B5738EA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79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EP </a:t>
            </a:r>
            <a:r>
              <a:rPr lang="en-GB" dirty="0" smtClean="0"/>
              <a:t>occurs when</a:t>
            </a:r>
            <a:r>
              <a:rPr lang="en-GB" baseline="0" dirty="0" smtClean="0"/>
              <a:t> </a:t>
            </a:r>
            <a:r>
              <a:rPr lang="en-GB" baseline="0" dirty="0"/>
              <a:t>a pregnancy implants in a location that is not </a:t>
            </a:r>
            <a:r>
              <a:rPr lang="en-GB" baseline="0" dirty="0" smtClean="0"/>
              <a:t>inside the </a:t>
            </a:r>
            <a:r>
              <a:rPr lang="en-GB" baseline="0" dirty="0"/>
              <a:t>space of uterus</a:t>
            </a:r>
            <a:r>
              <a:rPr lang="en-GB" baseline="0" dirty="0" smtClean="0"/>
              <a:t>. </a:t>
            </a:r>
            <a:endParaRPr lang="en-GB" baseline="0" dirty="0"/>
          </a:p>
          <a:p>
            <a:r>
              <a:rPr lang="en-GB" baseline="0" dirty="0"/>
              <a:t>Most common location along a Fallopian tube – circled in diagram. Around 95</a:t>
            </a:r>
            <a:r>
              <a:rPr lang="en-GB" baseline="0" dirty="0" smtClean="0"/>
              <a:t>% in a Fallopian tube.</a:t>
            </a:r>
          </a:p>
          <a:p>
            <a:r>
              <a:rPr lang="en-GB" baseline="0" dirty="0" smtClean="0"/>
              <a:t>There continues to grow and can cause rupture, resulting in internal bleeding.</a:t>
            </a:r>
            <a:endParaRPr lang="en-GB" baseline="0" dirty="0"/>
          </a:p>
          <a:p>
            <a:r>
              <a:rPr lang="en-GB" baseline="0" dirty="0" smtClean="0"/>
              <a:t>Often emergency situation.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2963-66D5-4376-8095-2163B5738EA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056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talk about some of the physical and emotional</a:t>
            </a:r>
            <a:r>
              <a:rPr lang="en-GB" baseline="0" dirty="0" smtClean="0"/>
              <a:t> impacts you as an individual personally experienced.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Content can include what you feel comfortable about sharing about your experience </a:t>
            </a:r>
            <a:r>
              <a:rPr lang="en-GB" baseline="0" dirty="0" err="1" smtClean="0"/>
              <a:t>eg</a:t>
            </a:r>
            <a:r>
              <a:rPr lang="en-GB" baseline="0" dirty="0" smtClean="0"/>
              <a:t>: what symptoms you had, your diagnosis, the treatment you had, how you physically and emotionally felt, what it was like going back to 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2963-66D5-4376-8095-2163B5738EA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907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World leading charity focused on ectopic pregnancy </a:t>
            </a:r>
          </a:p>
          <a:p>
            <a:r>
              <a:rPr lang="en-GB" dirty="0" smtClean="0"/>
              <a:t>Trusted by NHS and healthcare professionals – signposted</a:t>
            </a:r>
            <a:r>
              <a:rPr lang="en-GB" baseline="0" dirty="0" smtClean="0"/>
              <a:t> on the NHS website</a:t>
            </a:r>
            <a:endParaRPr lang="en-GB" dirty="0" smtClean="0"/>
          </a:p>
          <a:p>
            <a:r>
              <a:rPr lang="en-GB" dirty="0" smtClean="0"/>
              <a:t>Provide free leaflets to hospitals across the UK for doctors to hand to their patients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2963-66D5-4376-8095-2163B5738EA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084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2963-66D5-4376-8095-2163B5738EA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613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112963-66D5-4376-8095-2163B5738EA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95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BE60-A85C-4960-9233-0A18BE73C8B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067-54EC-410C-A003-6342E470C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85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BE60-A85C-4960-9233-0A18BE73C8B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067-54EC-410C-A003-6342E470C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73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BE60-A85C-4960-9233-0A18BE73C8B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067-54EC-410C-A003-6342E470C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30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BE60-A85C-4960-9233-0A18BE73C8B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067-54EC-410C-A003-6342E470C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8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BE60-A85C-4960-9233-0A18BE73C8B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067-54EC-410C-A003-6342E470C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79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BE60-A85C-4960-9233-0A18BE73C8B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067-54EC-410C-A003-6342E470C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65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BE60-A85C-4960-9233-0A18BE73C8B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067-54EC-410C-A003-6342E470C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577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BE60-A85C-4960-9233-0A18BE73C8B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067-54EC-410C-A003-6342E470C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36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BE60-A85C-4960-9233-0A18BE73C8B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067-54EC-410C-A003-6342E470C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95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BE60-A85C-4960-9233-0A18BE73C8B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067-54EC-410C-A003-6342E470C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6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6BE60-A85C-4960-9233-0A18BE73C8B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EB067-54EC-410C-A003-6342E470C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26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6BE60-A85C-4960-9233-0A18BE73C8BA}" type="datetimeFigureOut">
              <a:rPr lang="en-GB" smtClean="0"/>
              <a:t>14/06/2024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EB067-54EC-410C-A003-6342E470C6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00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ge 6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" y="216431"/>
            <a:ext cx="12122789" cy="7209906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The Ectopic Pregnancy Trust</a:t>
            </a:r>
            <a:br>
              <a:rPr lang="en-GB" b="1" dirty="0">
                <a:solidFill>
                  <a:srgbClr val="7030A0"/>
                </a:solidFill>
              </a:rPr>
            </a:b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24000" y="2953196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200" dirty="0" smtClean="0"/>
              <a:t>Raising awareness of ectopic pregnancy</a:t>
            </a:r>
            <a:endParaRPr lang="en-GB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53977"/>
            <a:ext cx="2873785" cy="13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8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 6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64"/>
            <a:ext cx="12122789" cy="7027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Today, </a:t>
            </a:r>
            <a:r>
              <a:rPr lang="en-GB" b="1" dirty="0" smtClean="0"/>
              <a:t>I’ll be talking about…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7030A0"/>
              </a:buClr>
            </a:pPr>
            <a:r>
              <a:rPr lang="en-GB" sz="3600" dirty="0"/>
              <a:t>What is an ectopic pregnancy</a:t>
            </a:r>
          </a:p>
          <a:p>
            <a:pPr>
              <a:buClr>
                <a:srgbClr val="7030A0"/>
              </a:buClr>
            </a:pPr>
            <a:r>
              <a:rPr lang="en-GB" sz="3600" dirty="0" smtClean="0"/>
              <a:t>What does The EPT do</a:t>
            </a:r>
          </a:p>
          <a:p>
            <a:pPr>
              <a:buClr>
                <a:srgbClr val="7030A0"/>
              </a:buClr>
            </a:pPr>
            <a:r>
              <a:rPr lang="en-GB" sz="3600" dirty="0" smtClean="0"/>
              <a:t>How you can </a:t>
            </a:r>
            <a:r>
              <a:rPr lang="en-GB" sz="3600" dirty="0"/>
              <a:t>help</a:t>
            </a:r>
          </a:p>
          <a:p>
            <a:pPr marL="0" indent="0">
              <a:buNone/>
            </a:pP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  <a:cs typeface="Calibri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40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 6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92" y="-448888"/>
            <a:ext cx="12122789" cy="7027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Why everyone should know about ectopic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  <a:buClr>
                <a:srgbClr val="7030A0"/>
              </a:buClr>
            </a:pPr>
            <a:r>
              <a:rPr lang="en-US" sz="2800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Type of pregnancy loss which can be life-threatening for woman/pregnant person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buClr>
                <a:srgbClr val="7030A0"/>
              </a:buClr>
            </a:pP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Common: A</a:t>
            </a:r>
            <a:r>
              <a:rPr lang="en-US" sz="2800" kern="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ffects around 1 in 80 pregnancies; 12,000 diagnosed in UK annually (anecdotally 30,000) 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buClr>
                <a:srgbClr val="7030A0"/>
              </a:buClr>
            </a:pP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Yet awareness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still much-needed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buClr>
                <a:srgbClr val="7030A0"/>
              </a:buClr>
            </a:pP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Physically and emotionally demanding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en-US" sz="28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23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84" y="93725"/>
            <a:ext cx="9307045" cy="6631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0563" y="2249978"/>
            <a:ext cx="2325175" cy="10502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790" y="732641"/>
            <a:ext cx="1950719" cy="532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7346" y="732641"/>
            <a:ext cx="1950719" cy="532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8744" y="577471"/>
            <a:ext cx="1732504" cy="53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0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Ectopic pregnancy has many impacts, both physically and emotionally</a:t>
            </a:r>
            <a:endParaRPr lang="en-GB" b="1" dirty="0"/>
          </a:p>
        </p:txBody>
      </p:sp>
      <p:pic>
        <p:nvPicPr>
          <p:cNvPr id="9" name="Picture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03" y="1825625"/>
            <a:ext cx="3881393" cy="4351338"/>
          </a:xfrm>
          <a:ln w="57150">
            <a:solidFill>
              <a:srgbClr val="7030A0"/>
            </a:solidFill>
          </a:ln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1"/>
          <a:stretch/>
        </p:blipFill>
        <p:spPr>
          <a:xfrm>
            <a:off x="6384190" y="1825625"/>
            <a:ext cx="4757619" cy="4351338"/>
          </a:xfrm>
          <a:prstGeom prst="rect">
            <a:avLst/>
          </a:prstGeom>
          <a:ln w="635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86862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 6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589" y="-448888"/>
            <a:ext cx="12269586" cy="72265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76" y="326508"/>
            <a:ext cx="7420494" cy="6007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37" t="8674"/>
          <a:stretch/>
        </p:blipFill>
        <p:spPr>
          <a:xfrm>
            <a:off x="2150225" y="5414356"/>
            <a:ext cx="9988960" cy="8787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7774" y="1786069"/>
            <a:ext cx="5669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…feel like an imposter as my losses were caught so early, or because they weren’t really natural losses but they had to be surgically removed out of me.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6228" y="5624945"/>
            <a:ext cx="1350847" cy="123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The EPT does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33791" cy="145431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Information and support</a:t>
            </a:r>
          </a:p>
          <a:p>
            <a:r>
              <a:rPr lang="en-GB" dirty="0" smtClean="0"/>
              <a:t>Education and awareness</a:t>
            </a:r>
          </a:p>
          <a:p>
            <a:r>
              <a:rPr lang="en-GB" dirty="0" smtClean="0"/>
              <a:t>Research</a:t>
            </a:r>
            <a:endParaRPr lang="en-GB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069" y="492353"/>
            <a:ext cx="4635308" cy="2666543"/>
          </a:xfrm>
          <a:prstGeom prst="rect">
            <a:avLst/>
          </a:prstGeom>
          <a:ln w="50800"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891" y="3198834"/>
            <a:ext cx="5690100" cy="1090764"/>
          </a:xfrm>
          <a:prstGeom prst="rect">
            <a:avLst/>
          </a:prstGeom>
          <a:ln w="50800">
            <a:solidFill>
              <a:srgbClr val="7030A0"/>
            </a:solidFill>
          </a:ln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069" y="3479586"/>
            <a:ext cx="4499770" cy="3378414"/>
          </a:xfrm>
          <a:prstGeom prst="rect">
            <a:avLst/>
          </a:prstGeom>
          <a:ln w="50800">
            <a:solidFill>
              <a:srgbClr val="7030A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033" y="4505085"/>
            <a:ext cx="3735181" cy="2352915"/>
          </a:xfrm>
          <a:prstGeom prst="rect">
            <a:avLst/>
          </a:prstGeom>
          <a:ln w="508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949343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 6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" y="-437936"/>
            <a:ext cx="12122789" cy="7027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you can help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  <a:buClr>
                <a:srgbClr val="7030A0"/>
              </a:buClr>
            </a:pPr>
            <a:r>
              <a:rPr lang="en-US" sz="2800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 am fundraising for The EPT by… [Fundraiser describe activity]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buClr>
                <a:srgbClr val="7030A0"/>
              </a:buClr>
            </a:pP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[Fundraiser to add donation page link and QR code]</a:t>
            </a:r>
          </a:p>
          <a:p>
            <a:pPr fontAlgn="base">
              <a:lnSpc>
                <a:spcPct val="107000"/>
              </a:lnSpc>
              <a:spcAft>
                <a:spcPts val="800"/>
              </a:spcAft>
              <a:buClr>
                <a:srgbClr val="7030A0"/>
              </a:buClr>
            </a:pP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[Option to include photo in EPT </a:t>
            </a:r>
            <a:r>
              <a:rPr lang="en-US" kern="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tshirt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]</a:t>
            </a:r>
            <a:endParaRPr lang="en-US" kern="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endParaRPr lang="en-US" sz="28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1818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ge 6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5" y="-437936"/>
            <a:ext cx="12122789" cy="7027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Thank you for your support!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With your help, The EPT can continue their crucial work for another 25 years… and beyond!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717" y="2630071"/>
            <a:ext cx="4232563" cy="255132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90600" y="52488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u="sng" dirty="0" smtClean="0">
                <a:solidFill>
                  <a:srgbClr val="7030A0"/>
                </a:solidFill>
              </a:rPr>
              <a:t>ectopic.org.uk</a:t>
            </a:r>
            <a:endParaRPr lang="en-GB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20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c52092-43ff-4c98-aede-6cf5a87fba04" xsi:nil="true"/>
    <lcf76f155ced4ddcb4097134ff3c332f xmlns="ea82bc88-1adc-4762-97fe-75ef144e959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F80BCC17E65E42BF7D11E51DCA6104" ma:contentTypeVersion="18" ma:contentTypeDescription="Create a new document." ma:contentTypeScope="" ma:versionID="d6591142ec82a6321ef2e41f4e9f6a3d">
  <xsd:schema xmlns:xsd="http://www.w3.org/2001/XMLSchema" xmlns:xs="http://www.w3.org/2001/XMLSchema" xmlns:p="http://schemas.microsoft.com/office/2006/metadata/properties" xmlns:ns2="ea82bc88-1adc-4762-97fe-75ef144e9599" xmlns:ns3="7ac52092-43ff-4c98-aede-6cf5a87fba04" targetNamespace="http://schemas.microsoft.com/office/2006/metadata/properties" ma:root="true" ma:fieldsID="16810c00cd29d4cc4984f92ba90d13c7" ns2:_="" ns3:_="">
    <xsd:import namespace="ea82bc88-1adc-4762-97fe-75ef144e9599"/>
    <xsd:import namespace="7ac52092-43ff-4c98-aede-6cf5a87fba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82bc88-1adc-4762-97fe-75ef144e95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82d5251-e5d7-4c48-8fd6-584f1cc862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52092-43ff-4c98-aede-6cf5a87fba0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107fc6a-3f68-46e5-951c-7287a099ae04}" ma:internalName="TaxCatchAll" ma:showField="CatchAllData" ma:web="7ac52092-43ff-4c98-aede-6cf5a87fba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571237-7A78-41BB-9A01-8EC4C00ECB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8A3440-71C9-48E6-AD31-07B40B7F5AA9}">
  <ds:schemaRefs>
    <ds:schemaRef ds:uri="http://schemas.microsoft.com/office/2006/metadata/properties"/>
    <ds:schemaRef ds:uri="ea82bc88-1adc-4762-97fe-75ef144e9599"/>
    <ds:schemaRef ds:uri="http://schemas.microsoft.com/office/2006/documentManagement/types"/>
    <ds:schemaRef ds:uri="http://www.w3.org/XML/1998/namespace"/>
    <ds:schemaRef ds:uri="http://purl.org/dc/elements/1.1/"/>
    <ds:schemaRef ds:uri="7ac52092-43ff-4c98-aede-6cf5a87fba0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06F0CA0-2300-4EC4-9C48-731DB2B0AD32}">
  <ds:schemaRefs>
    <ds:schemaRef ds:uri="7ac52092-43ff-4c98-aede-6cf5a87fba04"/>
    <ds:schemaRef ds:uri="ea82bc88-1adc-4762-97fe-75ef144e95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445</Words>
  <Application>Microsoft Office PowerPoint</Application>
  <PresentationFormat>Widescreen</PresentationFormat>
  <Paragraphs>48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Times New Roman</vt:lpstr>
      <vt:lpstr>Office Theme</vt:lpstr>
      <vt:lpstr>The Ectopic Pregnancy Trust </vt:lpstr>
      <vt:lpstr>Today, I’ll be talking about…</vt:lpstr>
      <vt:lpstr>Why everyone should know about ectopic pregnancy</vt:lpstr>
      <vt:lpstr>PowerPoint Presentation</vt:lpstr>
      <vt:lpstr>Ectopic pregnancy has many impacts, both physically and emotionally</vt:lpstr>
      <vt:lpstr>PowerPoint Presentation</vt:lpstr>
      <vt:lpstr>What The EPT does</vt:lpstr>
      <vt:lpstr>How you can help</vt:lpstr>
      <vt:lpstr>Thank you for your support!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Munira Oza</dc:creator>
  <cp:lastModifiedBy>Munira Oza</cp:lastModifiedBy>
  <cp:revision>105</cp:revision>
  <cp:lastPrinted>2022-09-06T14:03:34Z</cp:lastPrinted>
  <dcterms:created xsi:type="dcterms:W3CDTF">2022-08-10T16:27:32Z</dcterms:created>
  <dcterms:modified xsi:type="dcterms:W3CDTF">2024-06-14T16:42:28Z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0x0101002FF80BCC17E65E42BF7D11E51DCA6104</vt:lpwstr>
  </property>
  <property fmtid="{D5CDD505-2E9C-101B-9397-08002B2CF9AE}" pid="3" name="MediaServiceImageTags">
    <vt:lpwstr/>
  </property>
</Properties>
</file>